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4"/>
  </p:notesMasterIdLst>
  <p:sldIdLst>
    <p:sldId id="340" r:id="rId4"/>
    <p:sldId id="341" r:id="rId5"/>
    <p:sldId id="345" r:id="rId6"/>
    <p:sldId id="393" r:id="rId7"/>
    <p:sldId id="426" r:id="rId8"/>
    <p:sldId id="427" r:id="rId9"/>
    <p:sldId id="394" r:id="rId10"/>
    <p:sldId id="409" r:id="rId11"/>
    <p:sldId id="342" r:id="rId12"/>
    <p:sldId id="347" r:id="rId13"/>
    <p:sldId id="366" r:id="rId15"/>
    <p:sldId id="367" r:id="rId16"/>
    <p:sldId id="368" r:id="rId17"/>
    <p:sldId id="396" r:id="rId18"/>
    <p:sldId id="344" r:id="rId19"/>
    <p:sldId id="369" r:id="rId20"/>
    <p:sldId id="397" r:id="rId21"/>
    <p:sldId id="398" r:id="rId22"/>
    <p:sldId id="410" r:id="rId23"/>
    <p:sldId id="399" r:id="rId24"/>
    <p:sldId id="411" r:id="rId25"/>
    <p:sldId id="446" r:id="rId26"/>
    <p:sldId id="412" r:id="rId27"/>
    <p:sldId id="346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7CC"/>
    <a:srgbClr val="F6E7CD"/>
    <a:srgbClr val="F0E2C9"/>
    <a:srgbClr val="F3E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2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1BBCD-8B3E-4138-BCCE-5C722474C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D1EB7-2201-48C2-BC14-5DAE6916DC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5470" y="542925"/>
            <a:ext cx="102019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BlueGuardian蓝源卫士</a:t>
            </a:r>
            <a:endParaRPr kumimoji="0" lang="zh-CN" altLang="en-US" sz="66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6" name="直线1"/>
          <p:cNvCxnSpPr/>
          <p:nvPr/>
        </p:nvCxnSpPr>
        <p:spPr>
          <a:xfrm>
            <a:off x="352765" y="1725860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657225" y="1746885"/>
            <a:ext cx="94665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项目成交加速器，提前发现代码漏洞、降低侵权风险，做最贴心的代码检查助手。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135" y="2725231"/>
            <a:ext cx="2290763" cy="557194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FDEED2"/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9641" y="2788384"/>
            <a:ext cx="257175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4000">
                      <a:srgbClr val="B6C6DD"/>
                    </a:gs>
                    <a:gs pos="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蓝源科技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4000">
                    <a:srgbClr val="B6C6DD"/>
                  </a:gs>
                  <a:gs pos="0">
                    <a:srgbClr val="4472C4">
                      <a:lumMod val="5000"/>
                      <a:lumOff val="95000"/>
                    </a:srgbClr>
                  </a:gs>
                  <a:gs pos="100000">
                    <a:srgbClr val="425C8F">
                      <a:alpha val="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547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项目功能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25450" y="3860800"/>
            <a:ext cx="11329670" cy="2453640"/>
            <a:chOff x="707" y="2476"/>
            <a:chExt cx="17842" cy="3864"/>
          </a:xfrm>
        </p:grpSpPr>
        <p:sp>
          <p:nvSpPr>
            <p:cNvPr id="25" name="矩形 24"/>
            <p:cNvSpPr/>
            <p:nvPr/>
          </p:nvSpPr>
          <p:spPr>
            <a:xfrm>
              <a:off x="1123" y="5316"/>
              <a:ext cx="2528" cy="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项目中引用的</a:t>
              </a:r>
              <a:endPara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开源代码占比统计</a:t>
              </a:r>
              <a:endPara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738" y="5316"/>
              <a:ext cx="2808" cy="5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开源代码许可证统计</a:t>
              </a:r>
              <a:endPara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877" y="5316"/>
              <a:ext cx="3088" cy="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引用的开源代码许可证</a:t>
              </a:r>
              <a:endPara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合规占比统计</a:t>
              </a:r>
              <a:endPara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4889" y="5316"/>
              <a:ext cx="3648" cy="5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已公布漏洞的风险评级统计</a:t>
              </a:r>
              <a:endPara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044" y="5316"/>
              <a:ext cx="2248" cy="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引用的开源代码</a:t>
              </a:r>
              <a:endPara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已公布漏洞统计</a:t>
              </a:r>
              <a:endPara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07" y="2476"/>
              <a:ext cx="17842" cy="2666"/>
              <a:chOff x="503" y="2476"/>
              <a:chExt cx="17842" cy="266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rcRect r="17738"/>
              <a:stretch>
                <a:fillRect/>
              </a:stretch>
            </p:blipFill>
            <p:spPr>
              <a:xfrm>
                <a:off x="503" y="2476"/>
                <a:ext cx="3768" cy="2666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rcRect l="2207" r="19785"/>
              <a:stretch>
                <a:fillRect/>
              </a:stretch>
            </p:blipFill>
            <p:spPr>
              <a:xfrm>
                <a:off x="4061" y="2476"/>
                <a:ext cx="3755" cy="2666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rcRect l="1525" r="23331"/>
              <a:stretch>
                <a:fillRect/>
              </a:stretch>
            </p:blipFill>
            <p:spPr>
              <a:xfrm>
                <a:off x="7816" y="2476"/>
                <a:ext cx="3695" cy="2666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5"/>
              <a:srcRect l="1417" t="600" r="42993" b="10296"/>
              <a:stretch>
                <a:fillRect/>
              </a:stretch>
            </p:blipFill>
            <p:spPr>
              <a:xfrm>
                <a:off x="11511" y="2476"/>
                <a:ext cx="4026" cy="2666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/>
              <a:srcRect r="50297" b="5961"/>
              <a:stretch>
                <a:fillRect/>
              </a:stretch>
            </p:blipFill>
            <p:spPr>
              <a:xfrm>
                <a:off x="15081" y="2476"/>
                <a:ext cx="3264" cy="2666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/>
        </p:nvSpPr>
        <p:spPr>
          <a:xfrm>
            <a:off x="1332865" y="1640205"/>
            <a:ext cx="9525635" cy="1850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蓝源卫士</a:t>
            </a:r>
            <a:endParaRPr lang="zh-CN" altLang="en-US" sz="20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+mj-lt"/>
              <a:ea typeface="+mj-lt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ea typeface="+mn-lt"/>
                <a:sym typeface="Arial" panose="020B0604020202020204" pitchFamily="34" charset="0"/>
              </a:rPr>
              <a:t>一款由江西省蓝源科技股份有限公司研发的对源代码进行扫描、管理的软件工具</a:t>
            </a:r>
            <a:r>
              <a:rPr lang="zh-CN" altLang="en-US" sz="1600" b="1" dirty="0">
                <a:solidFill>
                  <a:schemeClr val="bg1"/>
                </a:solidFill>
                <a:effectLst/>
                <a:ea typeface="+mn-lt"/>
                <a:sym typeface="Arial" panose="020B0604020202020204" pitchFamily="34" charset="0"/>
              </a:rPr>
              <a:t>。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支持</a:t>
            </a:r>
            <a:r>
              <a:rPr kumimoji="1" lang="zh-CN" altLang="en-US" sz="1800" b="1" dirty="0">
                <a:solidFill>
                  <a:srgbClr val="F6E7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代码漏洞检测、许可证合规性检测、开源组件检测、开源代码匹配检测</a:t>
            </a:r>
            <a:r>
              <a:rPr kumimoji="1"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功能。</a:t>
            </a:r>
            <a:endParaRPr kumimoji="1" lang="zh-CN" altLang="en-US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b="1" dirty="0">
                <a:solidFill>
                  <a:srgbClr val="F6E7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60T +本地匹配仓库</a:t>
            </a:r>
            <a:r>
              <a:rPr kumimoji="1" lang="zh-CN" altLang="en-US" sz="1600" b="1" dirty="0">
                <a:solidFill>
                  <a:srgbClr val="F6E7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kumimoji="1" lang="en-US" altLang="zh-CN" b="1" dirty="0">
                <a:solidFill>
                  <a:srgbClr val="F6E7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&amp;</a:t>
            </a:r>
            <a:r>
              <a:rPr kumimoji="1" lang="zh-CN" altLang="en-US" sz="1600" b="1" dirty="0">
                <a:solidFill>
                  <a:srgbClr val="F6E7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kumimoji="1" lang="zh-CN" altLang="en-US" b="1" dirty="0">
                <a:solidFill>
                  <a:srgbClr val="F6E7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国内首家代码片段级别发现且提供修复漏洞建议的专利技术</a:t>
            </a:r>
            <a:endParaRPr kumimoji="1"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为客户解决使用开源代码的潜在问题风险。</a:t>
            </a:r>
            <a:endParaRPr kumimoji="1" lang="en-US" altLang="zh-CN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547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项目功能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119745" y="1637665"/>
            <a:ext cx="3281680" cy="465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代码漏洞检测</a:t>
            </a:r>
            <a:endParaRPr lang="zh-CN" altLang="en-US" sz="20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+mj-lt"/>
              <a:ea typeface="+mj-lt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b="1" dirty="0">
                <a:solidFill>
                  <a:srgbClr val="F5E7CC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ea typeface="+mn-lt"/>
                <a:sym typeface="Arial" panose="020B0604020202020204" pitchFamily="34" charset="0"/>
              </a:rPr>
              <a:t>快速检测安全漏洞问题并提供漏洞修复</a:t>
            </a:r>
            <a:r>
              <a:rPr lang="zh-CN" altLang="en-US" sz="1600" b="1" dirty="0">
                <a:solidFill>
                  <a:srgbClr val="F5E7CC"/>
                </a:solidFill>
                <a:effectLst/>
                <a:ea typeface="+mn-lt"/>
                <a:sym typeface="Arial" panose="020B0604020202020204" pitchFamily="34" charset="0"/>
              </a:rPr>
              <a:t>建议。</a:t>
            </a:r>
            <a:endParaRPr kumimoji="1" lang="zh-CN" altLang="en-US" sz="1400" dirty="0">
              <a:solidFill>
                <a:srgbClr val="F5E7CC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支持C、C++、C#、Java、PHP、JSP、Python等主流编程语言开发的软件源代码的检测。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支持缓冲区溢出、代码注入、跨站脚本、输入验证、API误用、密码管理、配置错误、危险函数等13个大类，600多个小类的缺陷检测。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兼容CWE、OWASP Top 10、CWE/SANS TOP25等国际主流缺陷和漏洞列表的检测。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" y="1776730"/>
            <a:ext cx="7440295" cy="41859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8912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6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项目功能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363585" y="2127885"/>
            <a:ext cx="3044190" cy="277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许可证合规性检测</a:t>
            </a: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验证软件内容，确认License合规性。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拥有将数万亿文件签名映射到可扩展知识库的专利压缩方案 。</a:t>
            </a:r>
            <a:endParaRPr kumimoji="1" lang="en-US" altLang="zh-CN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拥有最快的哈希算法，可扩展到知识库中的数万亿个代码签名。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1727835"/>
            <a:ext cx="734187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547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438515" y="2297430"/>
            <a:ext cx="2900680" cy="3370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开源组件检测</a:t>
            </a: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检测上传的源代码中匹配开源库的代码，并检测可能涉及的开源代码许可证。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支持主流语言的依赖组件检测，如package.json、requirements.txt、pom.xml、Gemfile等。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3350" y="411480"/>
            <a:ext cx="17653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项目功能</a:t>
            </a:r>
            <a:endParaRPr lang="en-US" altLang="zh-CN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1818005"/>
            <a:ext cx="7482840" cy="4115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547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355965" y="1964055"/>
            <a:ext cx="3032125" cy="36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开源代码匹配检测</a:t>
            </a: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检测上传的源代码中匹配开源库的代码，并检测可能涉及的开源代码许可证。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支持几乎所有-Github上存在的语言如 JavaScript、Python、Java、C++、C、PHP、C#、Shell、Go、TypeScript、Ruby、Swift、Kotlin等代码片段级匹配。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3350" y="411480"/>
            <a:ext cx="17653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项目功能</a:t>
            </a:r>
            <a:endParaRPr lang="en-US" altLang="zh-CN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1791335"/>
            <a:ext cx="7223760" cy="40360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63097"/>
            <a:ext cx="12192000" cy="3195484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590062" y="3429000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92440" y="2496260"/>
            <a:ext cx="807120" cy="743465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FDEED2"/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FZHei-B01S" panose="02010601030101010101" pitchFamily="2" charset="-122"/>
              </a:rPr>
              <a:t>03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5" name="文本框 36"/>
          <p:cNvSpPr txBox="1"/>
          <p:nvPr/>
        </p:nvSpPr>
        <p:spPr>
          <a:xfrm>
            <a:off x="4441579" y="3572888"/>
            <a:ext cx="33088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项目优势</a:t>
            </a:r>
            <a:endParaRPr lang="zh-CN" altLang="en-US" sz="2800" b="1" dirty="0">
              <a:solidFill>
                <a:prstClr val="white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6" name="文本框 34"/>
          <p:cNvSpPr txBox="1"/>
          <p:nvPr/>
        </p:nvSpPr>
        <p:spPr>
          <a:xfrm>
            <a:off x="4182573" y="3935732"/>
            <a:ext cx="3826852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思源黑体 CN Heavy" panose="020B0A00000000000000" pitchFamily="34" charset="-122"/>
                <a:cs typeface="+mn-cs"/>
                <a:sym typeface="FZHei-B01S" panose="02010601030101010101" pitchFamily="2" charset="-122"/>
              </a:rPr>
              <a:t>BlueGuardian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思源黑体 CN Heavy" panose="020B0A00000000000000" pitchFamily="34" charset="-122"/>
              <a:cs typeface="+mn-cs"/>
              <a:sym typeface="FZHei-B01S" panose="02010601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547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项目优势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19405" y="1396365"/>
            <a:ext cx="6805295" cy="5172075"/>
            <a:chOff x="2414" y="2471"/>
            <a:chExt cx="11416" cy="7926"/>
          </a:xfrm>
        </p:grpSpPr>
        <p:pic>
          <p:nvPicPr>
            <p:cNvPr id="2" name="图片 1" descr="C:\Users\admin\Desktop\500283544.png500283544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 l="12624" r="5718" b="467"/>
            <a:stretch>
              <a:fillRect/>
            </a:stretch>
          </p:blipFill>
          <p:spPr>
            <a:xfrm>
              <a:off x="2414" y="2471"/>
              <a:ext cx="11410" cy="7926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605" y="2471"/>
              <a:ext cx="2425" cy="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2800万+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768" y="3270"/>
              <a:ext cx="2076" cy="7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sz="20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开源项目</a:t>
              </a:r>
              <a:endParaRPr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767" y="5828"/>
              <a:ext cx="2644" cy="124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sz="36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1.9亿+</a:t>
              </a:r>
              <a:endParaRPr sz="36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927" y="6836"/>
              <a:ext cx="2695" cy="8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sz="24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组件数量</a:t>
              </a:r>
              <a:endParaRPr sz="24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608" y="3607"/>
              <a:ext cx="2964" cy="17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sz="54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6</a:t>
              </a:r>
              <a:r>
                <a:rPr sz="54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0T</a:t>
              </a:r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+</a:t>
              </a:r>
              <a:endParaRPr lang="zh-CN" altLang="en-US" sz="54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12" y="4899"/>
              <a:ext cx="3160" cy="1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sz="32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开源代码</a:t>
              </a:r>
              <a:endParaRPr sz="32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259" y="4238"/>
              <a:ext cx="1946" cy="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1500</a:t>
              </a: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+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363" y="4899"/>
              <a:ext cx="1842" cy="7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sz="20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许可证</a:t>
              </a:r>
              <a:endParaRPr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103" y="6836"/>
              <a:ext cx="2727" cy="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1</a:t>
              </a: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8</a:t>
              </a:r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0000</a:t>
              </a: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+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362" y="7517"/>
              <a:ext cx="2281" cy="7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sz="20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安全漏洞</a:t>
              </a:r>
              <a:endParaRPr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272" y="8544"/>
              <a:ext cx="2063" cy="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sz="28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1000+</a:t>
              </a:r>
              <a:endParaRPr sz="28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272" y="9306"/>
              <a:ext cx="2316" cy="7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sz="2000" b="1" dirty="0">
                  <a:solidFill>
                    <a:schemeClr val="bg1"/>
                  </a:solidFill>
                  <a:effectLst>
                    <a:outerShdw blurRad="139700" dist="50800" dir="2700000" algn="tl" rotWithShape="0">
                      <a:prstClr val="black">
                        <a:alpha val="35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Arial" panose="020B0604020202020204" pitchFamily="34" charset="0"/>
                </a:rPr>
                <a:t>支持语言</a:t>
              </a:r>
              <a:endParaRPr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339330" y="1474470"/>
            <a:ext cx="4429125" cy="529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F6E7CD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安全、强大的数据检索和修复能力</a:t>
            </a:r>
            <a:endParaRPr lang="zh-CN" altLang="en-US" sz="2000" b="1" dirty="0">
              <a:solidFill>
                <a:srgbClr val="F6E7CD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+mj-lt"/>
              <a:ea typeface="+mj-lt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b="1" dirty="0">
                <a:solidFill>
                  <a:srgbClr val="F6E7CD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代码片段级别发现和修复漏洞的专利技术</a:t>
            </a:r>
            <a:endParaRPr kumimoji="1" lang="zh-CN" altLang="en-US" sz="1600" b="1" dirty="0">
              <a:solidFill>
                <a:srgbClr val="F6E7CD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将数万亿文件签名映射到可扩展知识库的专利压缩方案。从30多个权威漏洞来源（自动）收集的综合漏洞知识库，支持安全知识库搜索，用户只需上传哈希签名，无需上传源代码到服务器。</a:t>
            </a:r>
            <a:r>
              <a:rPr kumimoji="1" lang="zh-CN" altLang="en-US" sz="1600" b="1" dirty="0">
                <a:solidFill>
                  <a:srgbClr val="F6E7CD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发现漏洞后提供对应修复解决方案。（国内首家）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b="1" dirty="0">
                <a:solidFill>
                  <a:srgbClr val="F6E7CD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最快的片段搜索算法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在几分之一秒内通过包含数千亿行代码的知识库搜索100行源代码。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最快的哈希算法，可扩展到知识库中的数万亿个代码签名。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334297" y="138475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项目优势</a:t>
            </a:r>
            <a:endParaRPr lang="zh-CN" altLang="en-US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761105" y="1504950"/>
            <a:ext cx="4699635" cy="521970"/>
            <a:chOff x="6003" y="2370"/>
            <a:chExt cx="7401" cy="822"/>
          </a:xfrm>
        </p:grpSpPr>
        <p:sp>
          <p:nvSpPr>
            <p:cNvPr id="39" name="文本框 38"/>
            <p:cNvSpPr txBox="1"/>
            <p:nvPr/>
          </p:nvSpPr>
          <p:spPr>
            <a:xfrm>
              <a:off x="6003" y="2370"/>
              <a:ext cx="33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spc="300" noProof="0" dirty="0">
                  <a:ln>
                    <a:noFill/>
                  </a:ln>
                  <a:gradFill flip="none" rotWithShape="1">
                    <a:gsLst>
                      <a:gs pos="60000">
                        <a:srgbClr val="FDEED2"/>
                      </a:gs>
                      <a:gs pos="23000">
                        <a:prstClr val="white"/>
                      </a:gs>
                      <a:gs pos="100000">
                        <a:srgbClr val="425C8F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方正兰亭细黑_GBK_M" panose="02010600010101010101" pitchFamily="2" charset="2"/>
                  <a:sym typeface="+mn-ea"/>
                </a:rPr>
                <a:t>蓝源卫士</a:t>
              </a:r>
              <a:endPara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849" y="2370"/>
              <a:ext cx="35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spc="300" noProof="0" dirty="0">
                  <a:ln>
                    <a:noFill/>
                  </a:ln>
                  <a:gradFill flip="none" rotWithShape="1">
                    <a:gsLst>
                      <a:gs pos="60000">
                        <a:srgbClr val="FDEED2"/>
                      </a:gs>
                      <a:gs pos="23000">
                        <a:prstClr val="white"/>
                      </a:gs>
                      <a:gs pos="100000">
                        <a:srgbClr val="425C8F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方正兰亭细黑_GBK_M" panose="02010600010101010101" pitchFamily="2" charset="2"/>
                  <a:sym typeface="+mn-ea"/>
                </a:rPr>
                <a:t>VS</a:t>
              </a:r>
              <a:endParaRPr lang="en-US" altLang="zh-CN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838" y="2370"/>
              <a:ext cx="35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spc="300" noProof="0" dirty="0">
                  <a:ln>
                    <a:noFill/>
                  </a:ln>
                  <a:gradFill flip="none" rotWithShape="1">
                    <a:gsLst>
                      <a:gs pos="60000">
                        <a:srgbClr val="FDEED2"/>
                      </a:gs>
                      <a:gs pos="23000">
                        <a:prstClr val="white"/>
                      </a:gs>
                      <a:gs pos="100000">
                        <a:srgbClr val="425C8F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方正兰亭细黑_GBK_M" panose="02010600010101010101" pitchFamily="2" charset="2"/>
                  <a:sym typeface="+mn-ea"/>
                </a:rPr>
                <a:t>黑鸭软件</a:t>
              </a:r>
              <a:endPara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963960" y="2310283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安全性</a:t>
            </a:r>
            <a:endParaRPr lang="zh-CN" altLang="en-US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978565" y="3733953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便捷性</a:t>
            </a:r>
            <a:endParaRPr lang="zh-CN" altLang="en-US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978565" y="502490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市场份额</a:t>
            </a:r>
            <a:endParaRPr lang="zh-CN" altLang="en-US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533900" y="2416810"/>
            <a:ext cx="655320" cy="485140"/>
            <a:chOff x="5844" y="3806"/>
            <a:chExt cx="1032" cy="764"/>
          </a:xfrm>
        </p:grpSpPr>
        <p:sp>
          <p:nvSpPr>
            <p:cNvPr id="8" name="圆角矩形 26"/>
            <p:cNvSpPr/>
            <p:nvPr/>
          </p:nvSpPr>
          <p:spPr>
            <a:xfrm rot="2700000">
              <a:off x="5979" y="3793"/>
              <a:ext cx="765" cy="791"/>
            </a:xfrm>
            <a:prstGeom prst="round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844" y="3898"/>
              <a:ext cx="10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zh-CN" altLang="en-US" b="1" dirty="0">
                  <a:solidFill>
                    <a:srgbClr val="F5E7CC"/>
                  </a:solidFill>
                  <a:latin typeface="华光琥珀_CNKI" panose="02000500000000000000" charset="-122"/>
                  <a:ea typeface="华光琥珀_CNKI" panose="02000500000000000000" charset="-122"/>
                  <a:cs typeface="Arial" panose="020B0604020202020204" pitchFamily="34" charset="0"/>
                  <a:sym typeface="Arial" panose="020B0604020202020204" pitchFamily="34" charset="0"/>
                </a:rPr>
                <a:t>√</a:t>
              </a:r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533900" y="3728720"/>
            <a:ext cx="655320" cy="485140"/>
            <a:chOff x="5844" y="3806"/>
            <a:chExt cx="1032" cy="764"/>
          </a:xfrm>
        </p:grpSpPr>
        <p:sp>
          <p:nvSpPr>
            <p:cNvPr id="49" name="圆角矩形 26"/>
            <p:cNvSpPr/>
            <p:nvPr/>
          </p:nvSpPr>
          <p:spPr>
            <a:xfrm rot="2700000">
              <a:off x="5979" y="3793"/>
              <a:ext cx="765" cy="791"/>
            </a:xfrm>
            <a:prstGeom prst="round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844" y="3898"/>
              <a:ext cx="10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zh-CN" altLang="en-US" b="1" dirty="0">
                  <a:solidFill>
                    <a:srgbClr val="F5E7CC"/>
                  </a:solidFill>
                  <a:latin typeface="华光琥珀_CNKI" panose="02000500000000000000" charset="-122"/>
                  <a:ea typeface="华光琥珀_CNKI" panose="02000500000000000000" charset="-122"/>
                  <a:cs typeface="Arial" panose="020B0604020202020204" pitchFamily="34" charset="0"/>
                  <a:sym typeface="Arial" panose="020B0604020202020204" pitchFamily="34" charset="0"/>
                </a:rPr>
                <a:t>√</a:t>
              </a:r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55790" y="5053965"/>
            <a:ext cx="655955" cy="485775"/>
            <a:chOff x="5844" y="3806"/>
            <a:chExt cx="1033" cy="765"/>
          </a:xfrm>
        </p:grpSpPr>
        <p:sp>
          <p:nvSpPr>
            <p:cNvPr id="52" name="圆角矩形 26"/>
            <p:cNvSpPr/>
            <p:nvPr/>
          </p:nvSpPr>
          <p:spPr>
            <a:xfrm rot="2700000">
              <a:off x="5979" y="3793"/>
              <a:ext cx="765" cy="791"/>
            </a:xfrm>
            <a:prstGeom prst="round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844" y="3898"/>
              <a:ext cx="10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zh-CN" altLang="en-US" b="1" dirty="0">
                  <a:solidFill>
                    <a:srgbClr val="F5E7CC"/>
                  </a:solidFill>
                  <a:latin typeface="华光琥珀_CNKI" panose="02000500000000000000" charset="-122"/>
                  <a:ea typeface="华光琥珀_CNKI" panose="02000500000000000000" charset="-122"/>
                  <a:cs typeface="Arial" panose="020B0604020202020204" pitchFamily="34" charset="0"/>
                  <a:sym typeface="Arial" panose="020B0604020202020204" pitchFamily="34" charset="0"/>
                </a:rPr>
                <a:t>√</a:t>
              </a:r>
              <a:endParaRPr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>
            <a:off x="707390" y="2277745"/>
            <a:ext cx="3874770" cy="890905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本土企业研发，符合国家信息安全产品</a:t>
            </a:r>
            <a:r>
              <a:rPr kumimoji="1" lang="zh-CN" altLang="en-US" sz="2400" b="1" dirty="0">
                <a:solidFill>
                  <a:srgbClr val="F5E7CC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“自主、可控”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原则。</a:t>
            </a:r>
            <a:endParaRPr kumimoji="1" lang="zh-CN" altLang="en-US" sz="2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07390" y="3629660"/>
            <a:ext cx="3874770" cy="137033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拥有代码片段级别哈希匹配能力和发现源代码匹配安全漏洞并</a:t>
            </a:r>
            <a:r>
              <a:rPr kumimoji="1" lang="zh-CN" altLang="en-US" sz="2400" b="1" dirty="0">
                <a:solidFill>
                  <a:srgbClr val="F5E7CC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提供漏洞修复建议。</a:t>
            </a:r>
            <a:endParaRPr kumimoji="1" lang="zh-CN" altLang="en-US" sz="2400" b="1" dirty="0">
              <a:solidFill>
                <a:srgbClr val="F5E7CC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07390" y="5069840"/>
            <a:ext cx="3874770" cy="410845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新兴产品，快速扩张中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29220" y="5069840"/>
            <a:ext cx="3874770" cy="410845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目前占据国内50%以上的市场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729220" y="3629660"/>
            <a:ext cx="3874770" cy="730885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拥有代码片段级别哈希匹配能和发现源代码匹配安全漏洞能力。</a:t>
            </a: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737475" y="2277745"/>
            <a:ext cx="3874770" cy="105029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外商企业，总部在硅谷，数据安全可能</a:t>
            </a:r>
            <a:r>
              <a:rPr kumimoji="1" lang="zh-CN" altLang="en-US" sz="2400" b="1" dirty="0">
                <a:solidFill>
                  <a:srgbClr val="F5E7CC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存在风险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kumimoji="1" lang="zh-CN" altLang="en-US" sz="2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6955790" y="2416175"/>
            <a:ext cx="655955" cy="485775"/>
            <a:chOff x="5844" y="3806"/>
            <a:chExt cx="1033" cy="765"/>
          </a:xfrm>
        </p:grpSpPr>
        <p:sp>
          <p:nvSpPr>
            <p:cNvPr id="65" name="圆角矩形 26"/>
            <p:cNvSpPr/>
            <p:nvPr/>
          </p:nvSpPr>
          <p:spPr>
            <a:xfrm rot="2700000">
              <a:off x="5979" y="3793"/>
              <a:ext cx="765" cy="791"/>
            </a:xfrm>
            <a:prstGeom prst="round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844" y="3898"/>
              <a:ext cx="10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955790" y="3728085"/>
            <a:ext cx="655955" cy="485775"/>
            <a:chOff x="5844" y="3806"/>
            <a:chExt cx="1033" cy="765"/>
          </a:xfrm>
        </p:grpSpPr>
        <p:sp>
          <p:nvSpPr>
            <p:cNvPr id="68" name="圆角矩形 26"/>
            <p:cNvSpPr/>
            <p:nvPr/>
          </p:nvSpPr>
          <p:spPr>
            <a:xfrm rot="2700000">
              <a:off x="5979" y="3793"/>
              <a:ext cx="765" cy="791"/>
            </a:xfrm>
            <a:prstGeom prst="round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844" y="3898"/>
              <a:ext cx="10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533265" y="5053965"/>
            <a:ext cx="655955" cy="485775"/>
            <a:chOff x="5844" y="3806"/>
            <a:chExt cx="1033" cy="765"/>
          </a:xfrm>
        </p:grpSpPr>
        <p:sp>
          <p:nvSpPr>
            <p:cNvPr id="71" name="圆角矩形 26"/>
            <p:cNvSpPr/>
            <p:nvPr/>
          </p:nvSpPr>
          <p:spPr>
            <a:xfrm rot="2700000">
              <a:off x="5979" y="3793"/>
              <a:ext cx="765" cy="791"/>
            </a:xfrm>
            <a:prstGeom prst="round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844" y="3898"/>
              <a:ext cx="10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63097"/>
            <a:ext cx="12192000" cy="3195484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590062" y="3429000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92440" y="2496260"/>
            <a:ext cx="807120" cy="743465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FDEED2"/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FZHei-B01S" panose="02010601030101010101" pitchFamily="2" charset="-122"/>
              </a:rPr>
              <a:t>04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5" name="文本框 36"/>
          <p:cNvSpPr txBox="1"/>
          <p:nvPr/>
        </p:nvSpPr>
        <p:spPr>
          <a:xfrm>
            <a:off x="4441579" y="3572888"/>
            <a:ext cx="33088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案例展示</a:t>
            </a:r>
            <a:endParaRPr lang="zh-CN" altLang="en-US" sz="2800" b="1" dirty="0">
              <a:solidFill>
                <a:prstClr val="white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6" name="文本框 34"/>
          <p:cNvSpPr txBox="1"/>
          <p:nvPr/>
        </p:nvSpPr>
        <p:spPr>
          <a:xfrm>
            <a:off x="4182573" y="3935732"/>
            <a:ext cx="3826852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思源黑体 CN Heavy" panose="020B0A00000000000000" pitchFamily="34" charset="-122"/>
                <a:cs typeface="+mn-cs"/>
                <a:sym typeface="FZHei-B01S" panose="02010601030101010101" pitchFamily="2" charset="-122"/>
              </a:rPr>
              <a:t>BlueGuardian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思源黑体 CN Heavy" panose="020B0A00000000000000" pitchFamily="34" charset="-122"/>
              <a:cs typeface="+mn-cs"/>
              <a:sym typeface="FZHei-B01S" panose="02010601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案例展示</a:t>
            </a:r>
            <a:endParaRPr lang="zh-CN" altLang="en-US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74290" y="2034540"/>
            <a:ext cx="437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四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19692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1396365"/>
            <a:ext cx="7726045" cy="40614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355965" y="1964055"/>
            <a:ext cx="3032125" cy="264985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CRC-HASH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项目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检测</a:t>
            </a: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测试时间：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274s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扫描文件夹：1227个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检测量：代码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106832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行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30" y="4196715"/>
            <a:ext cx="4886325" cy="647700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63097"/>
            <a:ext cx="12192000" cy="3195484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63325" y="496489"/>
            <a:ext cx="2265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目录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1292988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936875" y="2583180"/>
            <a:ext cx="4087495" cy="845820"/>
            <a:chOff x="2570" y="4203"/>
            <a:chExt cx="6437" cy="1332"/>
          </a:xfrm>
        </p:grpSpPr>
        <p:sp>
          <p:nvSpPr>
            <p:cNvPr id="12" name="文本框 30"/>
            <p:cNvSpPr txBox="1"/>
            <p:nvPr/>
          </p:nvSpPr>
          <p:spPr>
            <a:xfrm>
              <a:off x="3797" y="4203"/>
              <a:ext cx="52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  <a:sym typeface="FZHei-B01S" panose="02010601030101010101" pitchFamily="2" charset="-122"/>
                </a:rPr>
                <a:t>项目背景</a:t>
              </a:r>
              <a:endPara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13" name="文本框 31"/>
            <p:cNvSpPr txBox="1"/>
            <p:nvPr/>
          </p:nvSpPr>
          <p:spPr>
            <a:xfrm>
              <a:off x="3841" y="4748"/>
              <a:ext cx="2562" cy="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prstClr val="white"/>
                  </a:solidFill>
                  <a:latin typeface="等线" panose="02010600030101010101" pitchFamily="2" charset="-122"/>
                  <a:ea typeface="思源黑体 CN Heavy" panose="020B0A00000000000000" pitchFamily="34" charset="-122"/>
                  <a:sym typeface="FZHei-B01S" panose="02010601030101010101" pitchFamily="2" charset="-122"/>
                </a:rPr>
                <a:t>BlueGuardian</a:t>
              </a:r>
              <a:endParaRPr lang="en-US" altLang="zh-CN" sz="1600" dirty="0">
                <a:solidFill>
                  <a:prstClr val="white"/>
                </a:solidFill>
                <a:latin typeface="等线" panose="02010600030101010101" pitchFamily="2" charset="-122"/>
                <a:ea typeface="思源黑体 CN Heavy" panose="020B0A00000000000000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570" y="4365"/>
              <a:ext cx="1271" cy="1171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FZHei-B01S" panose="02010601030101010101" pitchFamily="2" charset="-122"/>
                </a:rPr>
                <a:t>01</a:t>
              </a:r>
              <a:endParaRPr lang="en-US" altLang="zh-CN" sz="28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06565" y="4092575"/>
            <a:ext cx="4088130" cy="846455"/>
            <a:chOff x="2570" y="4203"/>
            <a:chExt cx="6438" cy="1333"/>
          </a:xfrm>
        </p:grpSpPr>
        <p:sp>
          <p:nvSpPr>
            <p:cNvPr id="23" name="文本框 30"/>
            <p:cNvSpPr txBox="1"/>
            <p:nvPr/>
          </p:nvSpPr>
          <p:spPr>
            <a:xfrm>
              <a:off x="3797" y="4203"/>
              <a:ext cx="52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  <a:sym typeface="FZHei-B01S" panose="02010601030101010101" pitchFamily="2" charset="-122"/>
                </a:rPr>
                <a:t>案例演示</a:t>
              </a:r>
              <a:endPara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28" name="文本框 31"/>
            <p:cNvSpPr txBox="1"/>
            <p:nvPr/>
          </p:nvSpPr>
          <p:spPr>
            <a:xfrm>
              <a:off x="3841" y="4748"/>
              <a:ext cx="2562" cy="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prstClr val="white"/>
                  </a:solidFill>
                  <a:latin typeface="等线" panose="02010600030101010101" pitchFamily="2" charset="-122"/>
                  <a:ea typeface="思源黑体 CN Heavy" panose="020B0A00000000000000" pitchFamily="34" charset="-122"/>
                  <a:sym typeface="FZHei-B01S" panose="02010601030101010101" pitchFamily="2" charset="-122"/>
                </a:rPr>
                <a:t>BlueGuardian</a:t>
              </a:r>
              <a:endParaRPr lang="en-US" altLang="zh-CN" sz="1600" dirty="0">
                <a:solidFill>
                  <a:prstClr val="white"/>
                </a:solidFill>
                <a:latin typeface="等线" panose="02010600030101010101" pitchFamily="2" charset="-122"/>
                <a:ea typeface="思源黑体 CN Heavy" panose="020B0A00000000000000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570" y="4365"/>
              <a:ext cx="1271" cy="1171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FZHei-B01S" panose="02010601030101010101" pitchFamily="2" charset="-122"/>
                </a:rPr>
                <a:t>04</a:t>
              </a:r>
              <a:endParaRPr lang="en-US" altLang="zh-CN" sz="28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36875" y="4092575"/>
            <a:ext cx="4088130" cy="846455"/>
            <a:chOff x="2570" y="4203"/>
            <a:chExt cx="6438" cy="1333"/>
          </a:xfrm>
        </p:grpSpPr>
        <p:sp>
          <p:nvSpPr>
            <p:cNvPr id="31" name="文本框 30"/>
            <p:cNvSpPr txBox="1"/>
            <p:nvPr/>
          </p:nvSpPr>
          <p:spPr>
            <a:xfrm>
              <a:off x="3797" y="4203"/>
              <a:ext cx="52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  <a:sym typeface="FZHei-B01S" panose="02010601030101010101" pitchFamily="2" charset="-122"/>
                </a:rPr>
                <a:t>项目功能</a:t>
              </a:r>
              <a:endPara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841" y="4748"/>
              <a:ext cx="2562" cy="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prstClr val="white"/>
                  </a:solidFill>
                  <a:latin typeface="等线" panose="02010600030101010101" pitchFamily="2" charset="-122"/>
                  <a:ea typeface="思源黑体 CN Heavy" panose="020B0A00000000000000" pitchFamily="34" charset="-122"/>
                  <a:sym typeface="FZHei-B01S" panose="02010601030101010101" pitchFamily="2" charset="-122"/>
                </a:rPr>
                <a:t>BlueGuardian</a:t>
              </a:r>
              <a:endParaRPr lang="en-US" altLang="zh-CN" sz="1600" dirty="0">
                <a:solidFill>
                  <a:prstClr val="white"/>
                </a:solidFill>
                <a:latin typeface="等线" panose="02010600030101010101" pitchFamily="2" charset="-122"/>
                <a:ea typeface="思源黑体 CN Heavy" panose="020B0A00000000000000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570" y="4365"/>
              <a:ext cx="1271" cy="1171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FZHei-B01S" panose="02010601030101010101" pitchFamily="2" charset="-122"/>
                </a:rPr>
                <a:t>02</a:t>
              </a:r>
              <a:endParaRPr lang="en-US" altLang="zh-CN" sz="28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806565" y="2583180"/>
            <a:ext cx="4088130" cy="846455"/>
            <a:chOff x="2570" y="4203"/>
            <a:chExt cx="6438" cy="1333"/>
          </a:xfrm>
        </p:grpSpPr>
        <p:sp>
          <p:nvSpPr>
            <p:cNvPr id="35" name="文本框 30"/>
            <p:cNvSpPr txBox="1"/>
            <p:nvPr/>
          </p:nvSpPr>
          <p:spPr>
            <a:xfrm>
              <a:off x="3797" y="4203"/>
              <a:ext cx="52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  <a:sym typeface="FZHei-B01S" panose="02010601030101010101" pitchFamily="2" charset="-122"/>
                </a:rPr>
                <a:t>项目优势</a:t>
              </a:r>
              <a:endPara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36" name="文本框 31"/>
            <p:cNvSpPr txBox="1"/>
            <p:nvPr/>
          </p:nvSpPr>
          <p:spPr>
            <a:xfrm>
              <a:off x="3841" y="4748"/>
              <a:ext cx="2562" cy="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prstClr val="white"/>
                  </a:solidFill>
                  <a:latin typeface="等线" panose="02010600030101010101" pitchFamily="2" charset="-122"/>
                  <a:ea typeface="思源黑体 CN Heavy" panose="020B0A00000000000000" pitchFamily="34" charset="-122"/>
                  <a:sym typeface="FZHei-B01S" panose="02010601030101010101" pitchFamily="2" charset="-122"/>
                </a:rPr>
                <a:t>BlueGuardian</a:t>
              </a:r>
              <a:endParaRPr lang="en-US" altLang="zh-CN" sz="1600" dirty="0">
                <a:solidFill>
                  <a:prstClr val="white"/>
                </a:solidFill>
                <a:latin typeface="等线" panose="02010600030101010101" pitchFamily="2" charset="-122"/>
                <a:ea typeface="思源黑体 CN Heavy" panose="020B0A00000000000000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570" y="4365"/>
              <a:ext cx="1271" cy="1171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FDEED2"/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FZHei-B01S" panose="02010601030101010101" pitchFamily="2" charset="-122"/>
                </a:rPr>
                <a:t>03</a:t>
              </a:r>
              <a:endParaRPr lang="en-US" altLang="zh-CN" sz="28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297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案例展示</a:t>
            </a:r>
            <a:endParaRPr lang="zh-CN" altLang="en-US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1396365"/>
            <a:ext cx="6893560" cy="417131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355965" y="1964055"/>
            <a:ext cx="3032125" cy="264985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CRC-HASH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项目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检测</a:t>
            </a: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代码片段漏洞：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个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漏洞一： CVE-2020-26230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漏洞二： CVE-2016-10096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2058670"/>
            <a:ext cx="4029075" cy="38481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5731510" y="3380740"/>
            <a:ext cx="1227455" cy="309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31510" y="3984625"/>
            <a:ext cx="1227455" cy="309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92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案例展示</a:t>
            </a:r>
            <a:endParaRPr lang="zh-CN" altLang="en-US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1396365"/>
            <a:ext cx="6755765" cy="4225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05" y="5047615"/>
            <a:ext cx="4686300" cy="74295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矩形 24"/>
          <p:cNvSpPr/>
          <p:nvPr/>
        </p:nvSpPr>
        <p:spPr>
          <a:xfrm>
            <a:off x="8355965" y="1964055"/>
            <a:ext cx="3032125" cy="228981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CRC-HASH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项目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检测</a:t>
            </a: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通用代码漏洞：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982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个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297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案例展示</a:t>
            </a:r>
            <a:endParaRPr lang="zh-CN" altLang="en-US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355965" y="1964055"/>
            <a:ext cx="3032125" cy="157035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CRC-HASH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项目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检测</a:t>
            </a: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代码漏洞修复建议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86" r="4052" b="11204"/>
          <a:stretch>
            <a:fillRect/>
          </a:stretch>
        </p:blipFill>
        <p:spPr>
          <a:xfrm>
            <a:off x="334010" y="1396365"/>
            <a:ext cx="7061835" cy="40214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057" y="1396182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  <a:sym typeface="+mn-ea"/>
              </a:rPr>
              <a:t>案例展示</a:t>
            </a:r>
            <a:endParaRPr lang="zh-CN" altLang="en-US" sz="2800" b="1" spc="30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  <a:sym typeface="+mn-ea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1396365"/>
            <a:ext cx="6893560" cy="3399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45" y="4337685"/>
            <a:ext cx="6353175" cy="2019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矩形 24"/>
          <p:cNvSpPr/>
          <p:nvPr/>
        </p:nvSpPr>
        <p:spPr>
          <a:xfrm>
            <a:off x="8082280" y="1964055"/>
            <a:ext cx="3804920" cy="488632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CRC-HASH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项目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检测</a:t>
            </a: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chemeClr val="bg1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许可证违规：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个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Public License 1.0  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European Union Public License 1.1 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GNU Affero General Public License v3.0 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GNU General Public License v2.0  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GNU General Public License v3.0  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GNU Lesser General Public License v2.1  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GNU Lesser General Public License v3.0  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Microsoft Public License 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buClrTx/>
              <a:buSzTx/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影响文件：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207个</a:t>
            </a: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2955" y="4394835"/>
            <a:ext cx="1227455" cy="309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80100" y="5255260"/>
            <a:ext cx="1227455" cy="309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80100" y="5680710"/>
            <a:ext cx="1227455" cy="309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5354" y="543213"/>
            <a:ext cx="74410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spc="300" dirty="0"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谢谢观看</a:t>
            </a:r>
            <a:endParaRPr kumimoji="0" lang="zh-CN" altLang="en-US" sz="66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6" name="直线1"/>
          <p:cNvCxnSpPr/>
          <p:nvPr/>
        </p:nvCxnSpPr>
        <p:spPr>
          <a:xfrm>
            <a:off x="352765" y="1725860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657188" y="1746811"/>
            <a:ext cx="6500417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BlueGuardian蓝源卫士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135" y="2725231"/>
            <a:ext cx="2290763" cy="557194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FDEED2"/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9641" y="2788384"/>
            <a:ext cx="257175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4000">
                      <a:srgbClr val="B6C6DD"/>
                    </a:gs>
                    <a:gs pos="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蓝源科技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4000">
                    <a:srgbClr val="B6C6DD"/>
                  </a:gs>
                  <a:gs pos="0">
                    <a:srgbClr val="4472C4">
                      <a:lumMod val="5000"/>
                      <a:lumOff val="95000"/>
                    </a:srgbClr>
                  </a:gs>
                  <a:gs pos="100000">
                    <a:srgbClr val="425C8F">
                      <a:alpha val="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63097"/>
            <a:ext cx="12192000" cy="3195484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590062" y="3429000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92440" y="2496260"/>
            <a:ext cx="807120" cy="743465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FDEED2"/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FZHei-B01S" panose="02010601030101010101" pitchFamily="2" charset="-122"/>
              </a:rPr>
              <a:t>01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5" name="文本框 36"/>
          <p:cNvSpPr txBox="1"/>
          <p:nvPr/>
        </p:nvSpPr>
        <p:spPr>
          <a:xfrm>
            <a:off x="4441579" y="3572888"/>
            <a:ext cx="33088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  <a:sym typeface="FZHei-B01S" panose="02010601030101010101" pitchFamily="2" charset="-122"/>
              </a:rPr>
              <a:t>项目背景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6" name="文本框 34"/>
          <p:cNvSpPr txBox="1"/>
          <p:nvPr/>
        </p:nvSpPr>
        <p:spPr>
          <a:xfrm>
            <a:off x="4182573" y="3935732"/>
            <a:ext cx="3826852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思源黑体 CN Heavy" panose="020B0A00000000000000" pitchFamily="34" charset="-122"/>
                <a:cs typeface="+mn-cs"/>
                <a:sym typeface="FZHei-B01S" panose="02010601030101010101" pitchFamily="2" charset="-122"/>
              </a:rPr>
              <a:t>BlueGuardian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思源黑体 CN Heavy" panose="020B0A00000000000000" pitchFamily="34" charset="-122"/>
              <a:cs typeface="+mn-cs"/>
              <a:sym typeface="FZHei-B01S" panose="02010601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92" y="1395547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项目背景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946275" y="1395730"/>
            <a:ext cx="8299450" cy="5172710"/>
            <a:chOff x="736" y="2437"/>
            <a:chExt cx="8622" cy="790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rcRect b="46744"/>
            <a:stretch>
              <a:fillRect/>
            </a:stretch>
          </p:blipFill>
          <p:spPr>
            <a:xfrm>
              <a:off x="737" y="2437"/>
              <a:ext cx="8621" cy="271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" y="5166"/>
              <a:ext cx="8622" cy="5177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V="1">
              <a:off x="4297" y="6526"/>
              <a:ext cx="4786" cy="18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179" y="8628"/>
              <a:ext cx="2046" cy="0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92" y="1395547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项目背景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47345" y="2306320"/>
            <a:ext cx="11525250" cy="3542030"/>
            <a:chOff x="545" y="3548"/>
            <a:chExt cx="18150" cy="557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rcRect l="5168" r="5168"/>
            <a:stretch>
              <a:fillRect/>
            </a:stretch>
          </p:blipFill>
          <p:spPr>
            <a:xfrm>
              <a:off x="545" y="3548"/>
              <a:ext cx="18151" cy="5579"/>
            </a:xfrm>
            <a:prstGeom prst="rect">
              <a:avLst/>
            </a:prstGeom>
          </p:spPr>
        </p:pic>
        <p:cxnSp>
          <p:nvCxnSpPr>
            <p:cNvPr id="13" name="直接连接符 12"/>
            <p:cNvCxnSpPr/>
            <p:nvPr/>
          </p:nvCxnSpPr>
          <p:spPr>
            <a:xfrm>
              <a:off x="2082" y="4011"/>
              <a:ext cx="16516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56" y="4536"/>
              <a:ext cx="10660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532" y="5512"/>
              <a:ext cx="2840" cy="31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32" y="6507"/>
              <a:ext cx="2784" cy="8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516" y="7535"/>
              <a:ext cx="2784" cy="8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502" y="8553"/>
              <a:ext cx="289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92" y="1395547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项目背景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1395730"/>
            <a:ext cx="7879080" cy="5172710"/>
          </a:xfrm>
          <a:prstGeom prst="rect">
            <a:avLst/>
          </a:prstGeom>
          <a:gradFill>
            <a:gsLst>
              <a:gs pos="50000">
                <a:schemeClr val="bg1">
                  <a:lumMod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</p:pic>
      <p:sp>
        <p:nvSpPr>
          <p:cNvPr id="23" name="文本框 22"/>
          <p:cNvSpPr txBox="1"/>
          <p:nvPr/>
        </p:nvSpPr>
        <p:spPr>
          <a:xfrm>
            <a:off x="8538845" y="3382645"/>
            <a:ext cx="3023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lt"/>
              </a:rPr>
              <a:t>支持企业对开源技术应用</a:t>
            </a:r>
            <a:endParaRPr lang="zh-CN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lt"/>
            </a:endParaRP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lt"/>
              </a:rPr>
              <a:t>进行自我监管</a:t>
            </a:r>
            <a:endParaRPr lang="zh-CN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lt"/>
            </a:endParaRP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lt"/>
              </a:rPr>
              <a:t>强化版权管理、合规使用、漏洞处置能力</a:t>
            </a:r>
            <a:endParaRPr lang="zh-CN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92" y="1395547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项目背景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1973580" y="2286329"/>
            <a:ext cx="0" cy="3390202"/>
          </a:xfrm>
          <a:prstGeom prst="line">
            <a:avLst/>
          </a:prstGeom>
          <a:ln w="15875" cap="rnd">
            <a:solidFill>
              <a:schemeClr val="bg1">
                <a:lumMod val="65000"/>
                <a:alpha val="7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359660" y="2317750"/>
            <a:ext cx="8912225" cy="11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国务院  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2021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9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日   </a:t>
            </a:r>
            <a:r>
              <a:rPr lang="zh-CN" altLang="en-US" b="1" dirty="0">
                <a:solidFill>
                  <a:srgbClr val="F6E7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《“十四五”国家知识产权保护和运用规划》</a:t>
            </a:r>
            <a:endParaRPr lang="zh-CN" altLang="en-US" b="1" dirty="0">
              <a:solidFill>
                <a:srgbClr val="F6E7C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提出完善知识产权保护政策。健全大数据、人工智能、基因技术等新领域新业态知识产权保护制度。研究构建数据知识产权保护规则。</a:t>
            </a:r>
            <a:r>
              <a:rPr kumimoji="1" lang="zh-CN" altLang="en-US" sz="1600" b="1" dirty="0">
                <a:solidFill>
                  <a:srgbClr val="F0E2C9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完善开源知识产权和法律体系。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59660" y="3648075"/>
            <a:ext cx="8912225" cy="1686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工业和信息化部 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2021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11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15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日  </a:t>
            </a:r>
            <a:r>
              <a:rPr lang="zh-CN" altLang="en-US" b="1" dirty="0">
                <a:solidFill>
                  <a:srgbClr val="F6E7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《“十四五”软件和信息技术服务业发展规划》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  <a:p>
            <a:pPr algn="l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提出壮大信息技术应用创新体系。</a:t>
            </a:r>
            <a:r>
              <a:rPr kumimoji="1" lang="zh-CN" altLang="en-US" sz="1600" b="1" dirty="0">
                <a:solidFill>
                  <a:srgbClr val="F0E2C9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开展软件、硬件、应用和服务的一体化适配，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逐步完善技术和产品体系。推动软件企业建立产品质量全生命周期保障机制，</a:t>
            </a:r>
            <a:r>
              <a:rPr kumimoji="1" lang="zh-CN" altLang="en-US" sz="1600" b="1" dirty="0">
                <a:solidFill>
                  <a:srgbClr val="F0E2C9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通过开展信息技术应用创新产品测试，促进技术创新和产品迭代。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持续推进供需对接，通过重点领域规模化应用，培育一批产业层级高、带动能力强的项目和高端品牌。</a:t>
            </a:r>
            <a:endParaRPr kumimoji="1" lang="zh-CN" altLang="en-US" sz="14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92" y="1395547"/>
            <a:ext cx="11552904" cy="5171766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        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5" y="2970530"/>
            <a:ext cx="1668145" cy="1618615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2322" r="11169"/>
          <a:stretch>
            <a:fillRect/>
          </a:stretch>
        </p:blipFill>
        <p:spPr>
          <a:xfrm>
            <a:off x="5046345" y="2970530"/>
            <a:ext cx="1667510" cy="1618615"/>
          </a:xfrm>
          <a:prstGeom prst="ellipse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63325" y="398298"/>
            <a:ext cx="2265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60000">
                      <a:srgbClr val="FDEED2"/>
                    </a:gs>
                    <a:gs pos="23000">
                      <a:prstClr val="white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方正兰亭细黑_GBK_M" panose="02010600010101010101" pitchFamily="2" charset="2"/>
              </a:rPr>
              <a:t>项目背景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60000">
                    <a:srgbClr val="FDEED2"/>
                  </a:gs>
                  <a:gs pos="23000">
                    <a:prstClr val="white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方正兰亭细黑_GBK_M" panose="02010600010101010101" pitchFamily="2" charset="2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796540" y="929194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168400" y="1616710"/>
            <a:ext cx="9714865" cy="1527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lt"/>
                <a:sym typeface="Arial" panose="020B0604020202020204" pitchFamily="34" charset="0"/>
              </a:rPr>
              <a:t>开源检查的意义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lt"/>
              <a:sym typeface="Arial" panose="020B0604020202020204" pitchFamily="34" charset="0"/>
            </a:endParaRPr>
          </a:p>
          <a:p>
            <a:pPr algn="just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开源软件是构建现代应用软件的重要组成，开源软件为开发人员提供了大量现成、可用功能，帮助开发团队更快、更有效地实现产品研发。尽管使用开源软件可以提高软件开发效率，但同时也带来许多风险</a:t>
            </a: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algn="l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416" t="-906" r="24943"/>
          <a:stretch>
            <a:fillRect/>
          </a:stretch>
        </p:blipFill>
        <p:spPr>
          <a:xfrm>
            <a:off x="8187055" y="2965450"/>
            <a:ext cx="1667510" cy="1623695"/>
          </a:xfrm>
          <a:prstGeom prst="ellipse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30515" y="4589145"/>
            <a:ext cx="2180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手动检索海量漏洞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 耗费人力物力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89805" y="4589145"/>
            <a:ext cx="2180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引用未授权的代码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 招致侵权官司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38300" y="4589145"/>
            <a:ext cx="2172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已公布的开源漏洞易被黑客利用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68400" y="5484495"/>
            <a:ext cx="9714865" cy="795655"/>
          </a:xfrm>
          <a:prstGeom prst="rect">
            <a:avLst/>
          </a:prstGeom>
        </p:spPr>
        <p:txBody>
          <a:bodyPr wrap="square">
            <a:spAutoFit/>
          </a:bodyPr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因此通过开源代码检查能有效规避上述问题，降低项目交付、运行过程中的风险同时节约项目运营的成本。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algn="l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endParaRPr kumimoji="1"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63097"/>
            <a:ext cx="12192000" cy="3195484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线1"/>
          <p:cNvCxnSpPr/>
          <p:nvPr/>
        </p:nvCxnSpPr>
        <p:spPr>
          <a:xfrm>
            <a:off x="2590062" y="3429000"/>
            <a:ext cx="6598920" cy="0"/>
          </a:xfrm>
          <a:prstGeom prst="line">
            <a:avLst/>
          </a:prstGeom>
          <a:ln w="25400">
            <a:gradFill>
              <a:gsLst>
                <a:gs pos="71000">
                  <a:srgbClr val="FDEED2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92440" y="2496260"/>
            <a:ext cx="807120" cy="743465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FDEED2"/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sym typeface="FZHei-B01S" panose="02010601030101010101" pitchFamily="2" charset="-122"/>
              </a:rPr>
              <a:t>02</a:t>
            </a:r>
            <a:endParaRPr lang="en-US" altLang="zh-CN" sz="280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36"/>
          <p:cNvSpPr txBox="1"/>
          <p:nvPr/>
        </p:nvSpPr>
        <p:spPr>
          <a:xfrm>
            <a:off x="4441579" y="3572888"/>
            <a:ext cx="33088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  <a:sym typeface="FZHei-B01S" panose="02010601030101010101" pitchFamily="2" charset="-122"/>
              </a:rPr>
              <a:t>项目功能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6" name="文本框 34"/>
          <p:cNvSpPr txBox="1"/>
          <p:nvPr/>
        </p:nvSpPr>
        <p:spPr>
          <a:xfrm>
            <a:off x="4182573" y="3935732"/>
            <a:ext cx="3826852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思源黑体 CN Heavy" panose="020B0A00000000000000" pitchFamily="34" charset="-122"/>
                <a:sym typeface="FZHei-B01S" panose="02010601030101010101" pitchFamily="2" charset="-122"/>
              </a:rPr>
              <a:t>BlueGuardian</a:t>
            </a:r>
            <a:endParaRPr lang="en-US" altLang="zh-CN" sz="1600" dirty="0">
              <a:solidFill>
                <a:schemeClr val="bg1"/>
              </a:solidFill>
              <a:latin typeface="+mn-lt"/>
              <a:ea typeface="思源黑体 CN Heavy" panose="020B0A00000000000000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jb3VudCI6NywiaGRpZCI6ImUzM2FhODVhOTY0NDIzNTc0Y2UxZDcyYmUxMTg4NGE2IiwidXNlckNvdW50Ijo3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2413</Words>
  <Application>WPS 演示</Application>
  <PresentationFormat>宽屏</PresentationFormat>
  <Paragraphs>301</Paragraphs>
  <Slides>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宋体</vt:lpstr>
      <vt:lpstr>Wingdings</vt:lpstr>
      <vt:lpstr>等线 Light</vt:lpstr>
      <vt:lpstr>方正兰亭细黑_GBK_M</vt:lpstr>
      <vt:lpstr>Calibri</vt:lpstr>
      <vt:lpstr>等线</vt:lpstr>
      <vt:lpstr>FZHei-B01S</vt:lpstr>
      <vt:lpstr>思源黑体 CN Heavy</vt:lpstr>
      <vt:lpstr>思源黑体 CN Bold</vt:lpstr>
      <vt:lpstr>微软雅黑</vt:lpstr>
      <vt:lpstr>Arial Unicode MS</vt:lpstr>
      <vt:lpstr>华光琥珀_CNKI</vt:lpstr>
      <vt:lpstr>黑体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luomiaosenaichenjing@outlook.com</dc:creator>
  <cp:lastModifiedBy>我姓桂</cp:lastModifiedBy>
  <cp:revision>33</cp:revision>
  <dcterms:created xsi:type="dcterms:W3CDTF">2019-09-03T12:05:00Z</dcterms:created>
  <dcterms:modified xsi:type="dcterms:W3CDTF">2022-09-19T01:13:50Z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2052-11.1.0.8799</vt:lpwstr>
  </property>
  <property fmtid="{D5CDD505-2E9C-101B-9397-08002B2CF9AE}" pid="3" name="KSOTemplateUUID">
    <vt:lpwstr>v1.0_mb_0M2jgYdiPLt8wDm4tlJCZA==</vt:lpwstr>
  </property>
  <property fmtid="{D5CDD505-2E9C-101B-9397-08002B2CF9AE}" pid="4" name="ICV">
    <vt:lpwstr>1C461C2C3EE4449DA25B223DFBBE04A7</vt:lpwstr>
  </property>
</Properties>
</file>